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453">
            <a:off x="-212140" y="-387358"/>
            <a:ext cx="18712279" cy="11061715"/>
          </a:xfrm>
          <a:custGeom>
            <a:avLst/>
            <a:gdLst/>
            <a:ahLst/>
            <a:cxnLst/>
            <a:rect r="r" b="b" t="t" l="l"/>
            <a:pathLst>
              <a:path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cap="rnd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64160" y="5229225"/>
            <a:ext cx="12976028" cy="128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Video Game Sales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9281" y="7254681"/>
            <a:ext cx="5132793" cy="64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Deepak R</a:t>
            </a:r>
          </a:p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9th April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5159" y="4000849"/>
            <a:ext cx="6422897" cy="5975265"/>
          </a:xfrm>
          <a:custGeom>
            <a:avLst/>
            <a:gdLst/>
            <a:ahLst/>
            <a:cxnLst/>
            <a:rect r="r" b="b" t="t" l="l"/>
            <a:pathLst>
              <a:path h="5975265" w="6422897">
                <a:moveTo>
                  <a:pt x="0" y="0"/>
                </a:moveTo>
                <a:lnTo>
                  <a:pt x="6422898" y="0"/>
                </a:lnTo>
                <a:lnTo>
                  <a:pt x="6422898" y="5975265"/>
                </a:lnTo>
                <a:lnTo>
                  <a:pt x="0" y="5975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7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3165" y="4303003"/>
            <a:ext cx="9202977" cy="1680994"/>
          </a:xfrm>
          <a:custGeom>
            <a:avLst/>
            <a:gdLst/>
            <a:ahLst/>
            <a:cxnLst/>
            <a:rect r="r" b="b" t="t" l="l"/>
            <a:pathLst>
              <a:path h="1680994" w="9202977">
                <a:moveTo>
                  <a:pt x="0" y="0"/>
                </a:moveTo>
                <a:lnTo>
                  <a:pt x="9202977" y="0"/>
                </a:lnTo>
                <a:lnTo>
                  <a:pt x="9202977" y="1680994"/>
                </a:lnTo>
                <a:lnTo>
                  <a:pt x="0" y="168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20" r="-437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90865" y="1919446"/>
            <a:ext cx="12594383" cy="165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It is observed that that the genres - Action, Sports and shooting are preferred more than the other genres with each accounting to more than 1000 million dollar global sales.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When considering publisher wise, We could observe that games released by Nintendo, Activision and Take-Two Interactives gain wide popularity.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0865" y="906661"/>
            <a:ext cx="1119084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Brand and Genre Popularity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1267" y="1683542"/>
            <a:ext cx="10277853" cy="8220225"/>
          </a:xfrm>
          <a:custGeom>
            <a:avLst/>
            <a:gdLst/>
            <a:ahLst/>
            <a:cxnLst/>
            <a:rect r="r" b="b" t="t" l="l"/>
            <a:pathLst>
              <a:path h="8220225" w="10277853">
                <a:moveTo>
                  <a:pt x="0" y="0"/>
                </a:moveTo>
                <a:lnTo>
                  <a:pt x="10277853" y="0"/>
                </a:lnTo>
                <a:lnTo>
                  <a:pt x="10277853" y="8220225"/>
                </a:lnTo>
                <a:lnTo>
                  <a:pt x="0" y="822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1267" y="73406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12674" y="-331824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818420" cy="7619050"/>
            <a:chOff x="0" y="0"/>
            <a:chExt cx="2059172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9172" cy="2006663"/>
            </a:xfrm>
            <a:custGeom>
              <a:avLst/>
              <a:gdLst/>
              <a:ahLst/>
              <a:cxnLst/>
              <a:rect r="r" b="b" t="t" l="l"/>
              <a:pathLst>
                <a:path h="2006663" w="2059172">
                  <a:moveTo>
                    <a:pt x="0" y="0"/>
                  </a:moveTo>
                  <a:lnTo>
                    <a:pt x="2059172" y="0"/>
                  </a:lnTo>
                  <a:lnTo>
                    <a:pt x="2059172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59172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6892" y="4305043"/>
            <a:ext cx="5088899" cy="98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As per my analysis, We could expect a big sales for Action, Sports or Shooting games released by Nintendo in the upcoming years.</a:t>
            </a:r>
            <a:r>
              <a:rPr lang="en-US" sz="180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656" y="2324450"/>
            <a:ext cx="620337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Recommendations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193973">
            <a:off x="-1212674" y="-331824"/>
            <a:ext cx="20194204" cy="12043089"/>
          </a:xfrm>
          <a:custGeom>
            <a:avLst/>
            <a:gdLst/>
            <a:ahLst/>
            <a:cxnLst/>
            <a:rect r="r" b="b" t="t" l="l"/>
            <a:pathLst>
              <a:path h="12043089" w="20194204">
                <a:moveTo>
                  <a:pt x="0" y="0"/>
                </a:moveTo>
                <a:lnTo>
                  <a:pt x="20194204" y="0"/>
                </a:lnTo>
                <a:lnTo>
                  <a:pt x="20194204" y="12043088"/>
                </a:lnTo>
                <a:lnTo>
                  <a:pt x="0" y="1204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7818420" cy="7619050"/>
            <a:chOff x="0" y="0"/>
            <a:chExt cx="2059172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9172" cy="2006663"/>
            </a:xfrm>
            <a:custGeom>
              <a:avLst/>
              <a:gdLst/>
              <a:ahLst/>
              <a:cxnLst/>
              <a:rect r="r" b="b" t="t" l="l"/>
              <a:pathLst>
                <a:path h="2006663" w="2059172">
                  <a:moveTo>
                    <a:pt x="0" y="0"/>
                  </a:moveTo>
                  <a:lnTo>
                    <a:pt x="2059172" y="0"/>
                  </a:lnTo>
                  <a:lnTo>
                    <a:pt x="2059172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59172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6892" y="4305043"/>
            <a:ext cx="5646135" cy="56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When analysed the growth over JP region , we could observe that there was a gradual decline in sales over the years from 1996-2003 even when the sales was growing for the rest of the regions. Factors which leads to this downfall needs to be analysed further.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The sales figure has reached its peak revenue by the year 2008-2009 and a steep decline is observed later on. It could be because of a shift in gaming alternatives and needs to be investigated further.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09656" y="2324450"/>
            <a:ext cx="6203370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Summary</a:t>
            </a:r>
          </a:p>
        </p:txBody>
      </p:sp>
      <p:sp>
        <p:nvSpPr>
          <p:cNvPr name="AutoShape 8" id="8"/>
          <p:cNvSpPr/>
          <p:nvPr/>
        </p:nvSpPr>
        <p:spPr>
          <a:xfrm flipH="true" flipV="true">
            <a:off x="-7400766" y="4013320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3838745" y="4174609"/>
            <a:ext cx="10610668" cy="53684"/>
          </a:xfrm>
          <a:prstGeom prst="line">
            <a:avLst/>
          </a:prstGeom>
          <a:ln cap="flat" w="76200">
            <a:solidFill>
              <a:srgbClr val="F5F5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838649" y="1977800"/>
            <a:ext cx="10610702" cy="77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044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880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6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6884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9177" y="4643028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2736" y="5572338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Data 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2429" y="5572338"/>
            <a:ext cx="2097071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Historical Sales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2122" y="5572338"/>
            <a:ext cx="2364963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Year and Region wise Trend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13044" y="7666072"/>
            <a:ext cx="2181307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Brand and Genre Popularity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2880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26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6884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9177" y="6736761"/>
            <a:ext cx="226554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2736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Dashboard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429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62122" y="7666072"/>
            <a:ext cx="2097071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>
                <a:solidFill>
                  <a:srgbClr val="FFFFFF"/>
                </a:solidFill>
                <a:latin typeface="Open Sauce Light"/>
              </a:rPr>
              <a:t>Summary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38615" y="2876325"/>
            <a:ext cx="10610702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15114">
            <a:off x="9740863" y="2343404"/>
            <a:ext cx="15802157" cy="9423832"/>
          </a:xfrm>
          <a:custGeom>
            <a:avLst/>
            <a:gdLst/>
            <a:ahLst/>
            <a:cxnLst/>
            <a:rect r="r" b="b" t="t" l="l"/>
            <a:pathLst>
              <a:path h="9423832" w="15802157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6398" y="1333975"/>
            <a:ext cx="15433919" cy="7619050"/>
            <a:chOff x="0" y="0"/>
            <a:chExt cx="4064900" cy="2006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900" cy="2006663"/>
            </a:xfrm>
            <a:custGeom>
              <a:avLst/>
              <a:gdLst/>
              <a:ahLst/>
              <a:cxnLst/>
              <a:rect r="r" b="b" t="t" l="l"/>
              <a:pathLst>
                <a:path h="2006663" w="4064900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32253" y="3472650"/>
            <a:ext cx="505643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OBJECTIVES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54651" y="2652442"/>
            <a:ext cx="0" cy="5211720"/>
          </a:xfrm>
          <a:prstGeom prst="line">
            <a:avLst/>
          </a:prstGeom>
          <a:ln cap="flat" w="38100">
            <a:solidFill>
              <a:srgbClr val="1922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469692" y="4447221"/>
            <a:ext cx="369918" cy="369918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054139" y="2441888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39" y="4401675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103170"/>
            <a:ext cx="7022611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Analysing the current growth of video games across different regions.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5105400"/>
            <a:ext cx="6986316" cy="24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Analysing the brand and genre popularity across regions.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469692" y="6360189"/>
            <a:ext cx="369918" cy="3699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054139" y="6355762"/>
            <a:ext cx="5260448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Open Sauce Medium"/>
              </a:rPr>
              <a:t>Objective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017220"/>
            <a:ext cx="7022611" cy="50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8"/>
              </a:lnSpc>
            </a:pPr>
            <a:r>
              <a:rPr lang="en-US" sz="1400">
                <a:solidFill>
                  <a:srgbClr val="000000"/>
                </a:solidFill>
                <a:latin typeface="Open Sauce Light"/>
              </a:rPr>
              <a:t>Recommending an adequate solution based on the insights derived from the historical data analysis.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32253" y="2672868"/>
            <a:ext cx="4436512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Proposed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-7687792" y="4439071"/>
            <a:ext cx="15156557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39869" cy="3139011"/>
            </a:xfrm>
            <a:custGeom>
              <a:avLst/>
              <a:gdLst/>
              <a:ahLst/>
              <a:cxnLst/>
              <a:rect r="r" b="b" t="t" l="l"/>
              <a:pathLst>
                <a:path h="3139011" w="3839869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48916" y="3342343"/>
            <a:ext cx="1954753" cy="1954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72862" y="3773191"/>
            <a:ext cx="1115200" cy="1152932"/>
          </a:xfrm>
          <a:custGeom>
            <a:avLst/>
            <a:gdLst/>
            <a:ahLst/>
            <a:cxnLst/>
            <a:rect r="r" b="b" t="t" l="l"/>
            <a:pathLst>
              <a:path h="1152932" w="1115200">
                <a:moveTo>
                  <a:pt x="0" y="0"/>
                </a:moveTo>
                <a:lnTo>
                  <a:pt x="1115200" y="0"/>
                </a:lnTo>
                <a:lnTo>
                  <a:pt x="1115200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90764" y="3773191"/>
            <a:ext cx="1152932" cy="1152932"/>
          </a:xfrm>
          <a:custGeom>
            <a:avLst/>
            <a:gdLst/>
            <a:ahLst/>
            <a:cxnLst/>
            <a:rect r="r" b="b" t="t" l="l"/>
            <a:pathLst>
              <a:path h="1152932" w="1152932">
                <a:moveTo>
                  <a:pt x="0" y="0"/>
                </a:moveTo>
                <a:lnTo>
                  <a:pt x="1152933" y="0"/>
                </a:lnTo>
                <a:lnTo>
                  <a:pt x="1152933" y="1152933"/>
                </a:lnTo>
                <a:lnTo>
                  <a:pt x="0" y="11529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42521" y="1515766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Open Sauce Medium"/>
              </a:rPr>
              <a:t>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2234" y="5554662"/>
            <a:ext cx="12045939" cy="382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Dataset :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Video Game Sales public dataset from Kaggle by the author GregorySmith  - https://www.kaggle.com/datasets/gregorut/videogamesales/data  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 Bold"/>
              </a:rPr>
              <a:t>Data Integrity and Reliability :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Rigorous validation processes, including data cleansing, normalization, and validation against multiple sources, are employed to minimize errors and biases.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1854191" y="2986426"/>
            <a:ext cx="14579503" cy="21934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997088" y="-628312"/>
            <a:ext cx="8570811" cy="11543623"/>
            <a:chOff x="0" y="0"/>
            <a:chExt cx="3632200" cy="4892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240" y="15240"/>
              <a:ext cx="3600450" cy="4860290"/>
            </a:xfrm>
            <a:custGeom>
              <a:avLst/>
              <a:gdLst/>
              <a:ahLst/>
              <a:cxnLst/>
              <a:rect r="r" b="b" t="t" l="l"/>
              <a:pathLst>
                <a:path h="486029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60290"/>
                  </a:lnTo>
                  <a:lnTo>
                    <a:pt x="0" y="4860290"/>
                  </a:lnTo>
                  <a:close/>
                </a:path>
              </a:pathLst>
            </a:custGeom>
            <a:blipFill>
              <a:blip r:embed="rId4"/>
              <a:stretch>
                <a:fillRect l="-51243" t="0" r="-51243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2200" cy="4892040"/>
            </a:xfrm>
            <a:custGeom>
              <a:avLst/>
              <a:gdLst/>
              <a:ahLst/>
              <a:cxnLst/>
              <a:rect r="r" b="b" t="t" l="l"/>
              <a:pathLst>
                <a:path h="4892040" w="3632200">
                  <a:moveTo>
                    <a:pt x="3632200" y="4892040"/>
                  </a:moveTo>
                  <a:lnTo>
                    <a:pt x="0" y="489204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4892040"/>
                  </a:lnTo>
                  <a:close/>
                  <a:moveTo>
                    <a:pt x="31750" y="4860290"/>
                  </a:moveTo>
                  <a:lnTo>
                    <a:pt x="3600450" y="486029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486029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390865" y="5181346"/>
            <a:ext cx="5870874" cy="265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Analysis on video games sales growth over the years needs to be done.</a:t>
            </a:r>
          </a:p>
          <a:p>
            <a:pPr>
              <a:lnSpc>
                <a:spcPts val="2646"/>
              </a:lnSpc>
            </a:pP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Brand and Genre popularity across different regions needs to be identified.</a:t>
            </a:r>
          </a:p>
          <a:p>
            <a:pPr>
              <a:lnSpc>
                <a:spcPts val="2646"/>
              </a:lnSpc>
            </a:pPr>
          </a:p>
          <a:p>
            <a:pPr marL="388620" indent="-194310" lvl="1">
              <a:lnSpc>
                <a:spcPts val="2646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Recommendations to be provided based on the insights derived from the historical data analysis.</a:t>
            </a:r>
          </a:p>
        </p:txBody>
      </p:sp>
      <p:sp>
        <p:nvSpPr>
          <p:cNvPr name="AutoShape 7" id="7"/>
          <p:cNvSpPr/>
          <p:nvPr/>
        </p:nvSpPr>
        <p:spPr>
          <a:xfrm flipH="true" flipV="true">
            <a:off x="2390865" y="4846255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90865" y="2859363"/>
            <a:ext cx="6530983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Historical Sales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865" y="3553418"/>
            <a:ext cx="6753135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1131">
                <a:solidFill>
                  <a:srgbClr val="000000"/>
                </a:solidFill>
                <a:latin typeface="Open Sauce Medium"/>
              </a:rPr>
              <a:t>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2390865" y="4846255"/>
            <a:ext cx="6160724" cy="0"/>
          </a:xfrm>
          <a:prstGeom prst="line">
            <a:avLst/>
          </a:prstGeom>
          <a:ln cap="flat" w="76200">
            <a:solidFill>
              <a:srgbClr val="C23A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060811" y="4535598"/>
            <a:ext cx="14434798" cy="5377795"/>
          </a:xfrm>
          <a:custGeom>
            <a:avLst/>
            <a:gdLst/>
            <a:ahLst/>
            <a:cxnLst/>
            <a:rect r="r" b="b" t="t" l="l"/>
            <a:pathLst>
              <a:path h="5377795" w="14434798">
                <a:moveTo>
                  <a:pt x="0" y="0"/>
                </a:moveTo>
                <a:lnTo>
                  <a:pt x="14434798" y="0"/>
                </a:lnTo>
                <a:lnTo>
                  <a:pt x="14434798" y="5377795"/>
                </a:lnTo>
                <a:lnTo>
                  <a:pt x="0" y="537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74" t="-2204" r="0" b="-118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3347" y="1900903"/>
            <a:ext cx="9887228" cy="198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 sharp demand is observed throughout from 1993 to 2008 which is followed by a sharp decline.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The reason for the decline needs to be analysed by taking into account other factory.</a:t>
            </a:r>
          </a:p>
          <a:p>
            <a:pPr>
              <a:lnSpc>
                <a:spcPts val="2646"/>
              </a:lnSpc>
            </a:pPr>
          </a:p>
          <a:p>
            <a:pPr>
              <a:lnSpc>
                <a:spcPts val="2646"/>
              </a:lnSpc>
            </a:pPr>
            <a:r>
              <a:rPr lang="en-US" sz="1800">
                <a:solidFill>
                  <a:srgbClr val="000000"/>
                </a:solidFill>
                <a:latin typeface="Open Sauce Light"/>
              </a:rPr>
              <a:t>Avoided the years from 2017 - 2022 because of Covid outbreak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671" y="2312217"/>
            <a:ext cx="16044629" cy="6618196"/>
          </a:xfrm>
          <a:custGeom>
            <a:avLst/>
            <a:gdLst/>
            <a:ahLst/>
            <a:cxnLst/>
            <a:rect r="r" b="b" t="t" l="l"/>
            <a:pathLst>
              <a:path h="6618196" w="16044629">
                <a:moveTo>
                  <a:pt x="0" y="0"/>
                </a:moveTo>
                <a:lnTo>
                  <a:pt x="16044629" y="0"/>
                </a:lnTo>
                <a:lnTo>
                  <a:pt x="16044629" y="6618196"/>
                </a:lnTo>
                <a:lnTo>
                  <a:pt x="0" y="661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NA region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712" y="2243109"/>
            <a:ext cx="15879588" cy="6550118"/>
          </a:xfrm>
          <a:custGeom>
            <a:avLst/>
            <a:gdLst/>
            <a:ahLst/>
            <a:cxnLst/>
            <a:rect r="r" b="b" t="t" l="l"/>
            <a:pathLst>
              <a:path h="6550118" w="15879588">
                <a:moveTo>
                  <a:pt x="0" y="0"/>
                </a:moveTo>
                <a:lnTo>
                  <a:pt x="15879588" y="0"/>
                </a:lnTo>
                <a:lnTo>
                  <a:pt x="15879588" y="6550119"/>
                </a:lnTo>
                <a:lnTo>
                  <a:pt x="0" y="6550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EU region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844744">
            <a:off x="-7837509" y="844440"/>
            <a:ext cx="13037396" cy="7775029"/>
          </a:xfrm>
          <a:custGeom>
            <a:avLst/>
            <a:gdLst/>
            <a:ahLst/>
            <a:cxnLst/>
            <a:rect r="r" b="b" t="t" l="l"/>
            <a:pathLst>
              <a:path h="7775029" w="13037396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119" y="2178315"/>
            <a:ext cx="15805181" cy="6519426"/>
          </a:xfrm>
          <a:custGeom>
            <a:avLst/>
            <a:gdLst/>
            <a:ahLst/>
            <a:cxnLst/>
            <a:rect r="r" b="b" t="t" l="l"/>
            <a:pathLst>
              <a:path h="6519426" w="15805181">
                <a:moveTo>
                  <a:pt x="0" y="0"/>
                </a:moveTo>
                <a:lnTo>
                  <a:pt x="15805181" y="0"/>
                </a:lnTo>
                <a:lnTo>
                  <a:pt x="15805181" y="6519427"/>
                </a:lnTo>
                <a:lnTo>
                  <a:pt x="0" y="651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60811" y="1066800"/>
            <a:ext cx="11168651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Yearly Trend Analysis - JP region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DAGB5vJnK_U</dc:identifier>
  <dcterms:modified xsi:type="dcterms:W3CDTF">2011-08-01T06:04:30Z</dcterms:modified>
  <cp:revision>1</cp:revision>
  <dc:title>Blue and Pink Professional Business Strategy Presentation</dc:title>
</cp:coreProperties>
</file>